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27C9B-B82A-4173-97FC-5DB2605F16C0}" type="datetimeFigureOut">
              <a:rPr lang="en-US" smtClean="0"/>
              <a:pPr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13B4E-D228-41E9-AAE3-ED9A11692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0" y="0"/>
            <a:ext cx="3714750" cy="620688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187624" y="1124744"/>
            <a:ext cx="7488832" cy="3780420"/>
            <a:chOff x="179512" y="1952836"/>
            <a:chExt cx="5995751" cy="3281613"/>
          </a:xfrm>
        </p:grpSpPr>
        <p:pic>
          <p:nvPicPr>
            <p:cNvPr id="1031" name="Picture 7" descr="D:\Work\NPI\New VDP\Final Design\High Res Images\QV-IDS4718_render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2615" y="1952836"/>
              <a:ext cx="5832648" cy="3281613"/>
            </a:xfrm>
            <a:prstGeom prst="rect">
              <a:avLst/>
            </a:prstGeom>
            <a:noFill/>
          </p:spPr>
        </p:pic>
        <p:pic>
          <p:nvPicPr>
            <p:cNvPr id="1032" name="Picture 8" descr="D:\Work\NPI\New VDP\Final Design\High Res Images\ODS404.png"/>
            <p:cNvPicPr>
              <a:picLocks noChangeAspect="1" noChangeArrowheads="1"/>
            </p:cNvPicPr>
            <p:nvPr/>
          </p:nvPicPr>
          <p:blipFill>
            <a:blip r:embed="rId4" cstate="print"/>
            <a:srcRect r="16688"/>
            <a:stretch>
              <a:fillRect/>
            </a:stretch>
          </p:blipFill>
          <p:spPr bwMode="auto">
            <a:xfrm>
              <a:off x="179512" y="3032956"/>
              <a:ext cx="1584176" cy="2088232"/>
            </a:xfrm>
            <a:prstGeom prst="rect">
              <a:avLst/>
            </a:prstGeom>
            <a:noFill/>
          </p:spPr>
        </p:pic>
      </p:grpSp>
      <p:sp>
        <p:nvSpPr>
          <p:cNvPr id="13" name="TextBox 12"/>
          <p:cNvSpPr txBox="1"/>
          <p:nvPr/>
        </p:nvSpPr>
        <p:spPr>
          <a:xfrm>
            <a:off x="2267744" y="507589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>
                    <a:lumMod val="65000"/>
                  </a:schemeClr>
                </a:solidFill>
              </a:rPr>
              <a:t>SEETHRU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7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Color Hands-free VDP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4092" y="5555180"/>
            <a:ext cx="2915816" cy="82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206375" y="3678238"/>
            <a:ext cx="22098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sz="1200" b="1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Consumer profile </a:t>
            </a:r>
          </a:p>
          <a:p>
            <a:pPr marL="171450" indent="-171450" algn="l">
              <a:buFont typeface="Arial" pitchFamily="34" charset="0"/>
              <a:buChar char="•"/>
              <a:defRPr/>
            </a:pPr>
            <a:r>
              <a:rPr lang="en-IN" sz="1200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HH income 10 Lacs &amp; above</a:t>
            </a:r>
          </a:p>
          <a:p>
            <a:pPr marL="171450" indent="-171450" algn="l">
              <a:buFont typeface="Arial" pitchFamily="34" charset="0"/>
              <a:buChar char="•"/>
              <a:defRPr/>
            </a:pPr>
            <a:r>
              <a:rPr lang="en-IN" sz="1200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Style conscious, </a:t>
            </a:r>
          </a:p>
          <a:p>
            <a:pPr marL="171450" indent="-171450" algn="l">
              <a:buFont typeface="Arial" pitchFamily="34" charset="0"/>
              <a:buChar char="•"/>
              <a:defRPr/>
            </a:pPr>
            <a:r>
              <a:rPr lang="en-IN" sz="1200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Working Professionals, Nuclear Families</a:t>
            </a:r>
          </a:p>
          <a:p>
            <a:pPr marL="171450" indent="-171450" algn="l">
              <a:buFont typeface="Arial" pitchFamily="34" charset="0"/>
              <a:buChar char="•"/>
              <a:defRPr/>
            </a:pPr>
            <a:r>
              <a:rPr lang="en-IN" sz="1200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Tech Savvy, Mobile</a:t>
            </a:r>
          </a:p>
          <a:p>
            <a:pPr marL="171450" indent="-171450" algn="l"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prstClr val="black"/>
                </a:solidFill>
                <a:latin typeface="Century Gothic"/>
                <a:ea typeface="Tahoma" pitchFamily="34" charset="0"/>
                <a:cs typeface="Century Gothic"/>
              </a:rPr>
              <a:t>Builders</a:t>
            </a:r>
            <a:endParaRPr lang="en-IN" sz="1200" dirty="0" smtClean="0">
              <a:solidFill>
                <a:prstClr val="black"/>
              </a:solidFill>
              <a:latin typeface="Century Gothic"/>
              <a:ea typeface="Tahoma" pitchFamily="34" charset="0"/>
              <a:cs typeface="Century Gothic"/>
            </a:endParaRPr>
          </a:p>
        </p:txBody>
      </p:sp>
      <p:pic>
        <p:nvPicPr>
          <p:cNvPr id="321540" name="Picture 2" descr="D:\Onkar Channe\Chrome downloads\icon_11315\icon_11315\icon_1131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2265367"/>
            <a:ext cx="118903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Connector 17"/>
          <p:cNvCxnSpPr/>
          <p:nvPr/>
        </p:nvCxnSpPr>
        <p:spPr>
          <a:xfrm>
            <a:off x="2411760" y="1340768"/>
            <a:ext cx="0" cy="5184576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3" name="Group 19"/>
          <p:cNvGrpSpPr/>
          <p:nvPr/>
        </p:nvGrpSpPr>
        <p:grpSpPr>
          <a:xfrm>
            <a:off x="575686" y="5656263"/>
            <a:ext cx="1109188" cy="710742"/>
            <a:chOff x="7092280" y="3836684"/>
            <a:chExt cx="1080120" cy="800245"/>
          </a:xfrm>
        </p:grpSpPr>
        <p:pic>
          <p:nvPicPr>
            <p:cNvPr id="21" name="Picture 2" descr="C:\Users\mbp\AppData\Local\Microsoft\Windows\Temporary Internet Files\Content.Outlook\2AOB5WNY\CE-logo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3836684"/>
              <a:ext cx="545488" cy="384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C:\Users\mbp\AppData\Local\Microsoft\Windows\Temporary Internet Files\Content.Outlook\2AOB5WNY\fcc-logo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9776" y="3849686"/>
              <a:ext cx="462624" cy="33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7164288" y="4221088"/>
              <a:ext cx="1008112" cy="415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Certified </a:t>
              </a:r>
              <a:endParaRPr lang="en-IN" dirty="0"/>
            </a:p>
          </p:txBody>
        </p:sp>
      </p:grpSp>
      <p:pic>
        <p:nvPicPr>
          <p:cNvPr id="30" name="Picture 29" descr="sig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0" y="0"/>
            <a:ext cx="3714750" cy="620688"/>
          </a:xfrm>
          <a:prstGeom prst="rect">
            <a:avLst/>
          </a:prstGeom>
        </p:spPr>
      </p:pic>
      <p:sp>
        <p:nvSpPr>
          <p:cNvPr id="26" name="Rounded Rectangular Callout 25"/>
          <p:cNvSpPr/>
          <p:nvPr/>
        </p:nvSpPr>
        <p:spPr>
          <a:xfrm>
            <a:off x="5148064" y="5373216"/>
            <a:ext cx="3780730" cy="1008112"/>
          </a:xfrm>
          <a:prstGeom prst="wedgeRoundRectCallout">
            <a:avLst>
              <a:gd name="adj1" fmla="val -15180"/>
              <a:gd name="adj2" fmla="val -78409"/>
              <a:gd name="adj3" fmla="val 16667"/>
            </a:avLst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“I don</a:t>
            </a:r>
            <a:r>
              <a:rPr lang="fr-FR" sz="1300" dirty="0" smtClean="0">
                <a:solidFill>
                  <a:srgbClr val="000000"/>
                </a:solidFill>
                <a:cs typeface="Tahoma" pitchFamily="34" charset="0"/>
              </a:rPr>
              <a:t>’</a:t>
            </a: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t know who had come to visit me when I’m away.”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In built memory to store video,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I can talk in real-time with my visitor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6553770" y="1344638"/>
            <a:ext cx="2375024" cy="839341"/>
          </a:xfrm>
          <a:prstGeom prst="wedgeRoundRectCallout">
            <a:avLst>
              <a:gd name="adj1" fmla="val -28211"/>
              <a:gd name="adj2" fmla="val 78650"/>
              <a:gd name="adj3" fmla="val 16667"/>
            </a:avLst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“I need retrievable images and videos”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 Supports removable SD card .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627784" y="5373216"/>
            <a:ext cx="2160709" cy="563016"/>
          </a:xfrm>
          <a:prstGeom prst="wedgeRoundRectCallout">
            <a:avLst>
              <a:gd name="adj1" fmla="val 35936"/>
              <a:gd name="adj2" fmla="val -143887"/>
              <a:gd name="adj3" fmla="val 16667"/>
            </a:avLst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“I need multiple indoor units”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Supports 3 indoor unit</a:t>
            </a:r>
            <a:endParaRPr lang="en-US" sz="1300" dirty="0">
              <a:solidFill>
                <a:srgbClr val="000000"/>
              </a:solidFill>
              <a:cs typeface="Tahoma" pitchFamily="34" charset="0"/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2627784" y="1344638"/>
            <a:ext cx="2736304" cy="771203"/>
          </a:xfrm>
          <a:prstGeom prst="wedgeRoundRectCallout">
            <a:avLst>
              <a:gd name="adj1" fmla="val 26728"/>
              <a:gd name="adj2" fmla="val 80611"/>
              <a:gd name="adj3" fmla="val 16667"/>
            </a:avLst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I” don’t want to walk to the indoor unit to view video.”</a:t>
            </a:r>
            <a:b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</a:br>
            <a:r>
              <a:rPr lang="en-US" sz="1300" dirty="0" smtClean="0">
                <a:solidFill>
                  <a:srgbClr val="000000"/>
                </a:solidFill>
                <a:cs typeface="Tahoma" pitchFamily="34" charset="0"/>
              </a:rPr>
              <a:t>Can </a:t>
            </a:r>
            <a:r>
              <a:rPr lang="en-US" sz="1300" dirty="0">
                <a:solidFill>
                  <a:srgbClr val="000000"/>
                </a:solidFill>
                <a:cs typeface="Tahoma" pitchFamily="34" charset="0"/>
              </a:rPr>
              <a:t>be connected to a TV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3203848" y="2420888"/>
            <a:ext cx="4896544" cy="2304256"/>
            <a:chOff x="179512" y="1952836"/>
            <a:chExt cx="5995751" cy="3281613"/>
          </a:xfrm>
        </p:grpSpPr>
        <p:pic>
          <p:nvPicPr>
            <p:cNvPr id="32" name="Picture 7" descr="D:\Work\NPI\New VDP\Final Design\High Res Images\QV-IDS4718_render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2615" y="1952836"/>
              <a:ext cx="5832648" cy="3281613"/>
            </a:xfrm>
            <a:prstGeom prst="rect">
              <a:avLst/>
            </a:prstGeom>
            <a:noFill/>
          </p:spPr>
        </p:pic>
        <p:pic>
          <p:nvPicPr>
            <p:cNvPr id="33" name="Picture 8" descr="D:\Work\NPI\New VDP\Final Design\High Res Images\ODS404.png"/>
            <p:cNvPicPr>
              <a:picLocks noChangeAspect="1" noChangeArrowheads="1"/>
            </p:cNvPicPr>
            <p:nvPr/>
          </p:nvPicPr>
          <p:blipFill>
            <a:blip r:embed="rId7" cstate="print"/>
            <a:srcRect r="16688"/>
            <a:stretch>
              <a:fillRect/>
            </a:stretch>
          </p:blipFill>
          <p:spPr bwMode="auto">
            <a:xfrm>
              <a:off x="179512" y="3032956"/>
              <a:ext cx="1584176" cy="2088232"/>
            </a:xfrm>
            <a:prstGeom prst="rect">
              <a:avLst/>
            </a:prstGeom>
            <a:noFill/>
          </p:spPr>
        </p:pic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"/>
            <a:ext cx="1979712" cy="56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29709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251520" y="836714"/>
          <a:ext cx="8640960" cy="5760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4094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j-lt"/>
                        </a:rPr>
                        <a:t>Feature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j-lt"/>
                        </a:rPr>
                        <a:t>Benefit to the Customer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1009654">
                <a:tc>
                  <a:txBody>
                    <a:bodyPr/>
                    <a:lstStyle/>
                    <a:p>
                      <a:r>
                        <a:rPr lang="en-US" dirty="0" smtClean="0"/>
                        <a:t> 7” Indoor</a:t>
                      </a:r>
                      <a:r>
                        <a:rPr lang="en-US" baseline="0" dirty="0" smtClean="0"/>
                        <a:t> Screen option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Clear</a:t>
                      </a:r>
                      <a:r>
                        <a:rPr lang="en-US" b="1" baseline="0" dirty="0" smtClean="0"/>
                        <a:t> and Crisp images </a:t>
                      </a:r>
                      <a:r>
                        <a:rPr lang="en-US" baseline="0" dirty="0" smtClean="0"/>
                        <a:t>to help better identification and recognition of the visitor</a:t>
                      </a:r>
                      <a:endParaRPr lang="en-US" dirty="0"/>
                    </a:p>
                  </a:txBody>
                  <a:tcPr anchor="ctr"/>
                </a:tc>
              </a:tr>
              <a:tr h="1009654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Upto</a:t>
                      </a:r>
                      <a:r>
                        <a:rPr lang="en-US" baseline="0" dirty="0" smtClean="0"/>
                        <a:t> 2 Outdoor Unit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Dual Tier Security Level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aseline="0" dirty="0" smtClean="0"/>
                        <a:t>– One at Gate entry, second at main door entry.</a:t>
                      </a:r>
                    </a:p>
                    <a:p>
                      <a:r>
                        <a:rPr lang="en-US" baseline="0" dirty="0" smtClean="0"/>
                        <a:t>Suitable for multi-entrance villa.</a:t>
                      </a:r>
                      <a:endParaRPr lang="en-US" dirty="0"/>
                    </a:p>
                  </a:txBody>
                  <a:tcPr anchor="ctr"/>
                </a:tc>
              </a:tr>
              <a:tr h="1615447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Supports 4 CCTV Cameras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baseline="0" dirty="0" smtClean="0"/>
                        <a:t>Monitor critical </a:t>
                      </a:r>
                      <a:r>
                        <a:rPr lang="en-US" baseline="0" dirty="0" smtClean="0"/>
                        <a:t>area of the house.</a:t>
                      </a:r>
                    </a:p>
                    <a:p>
                      <a:r>
                        <a:rPr lang="en-US" baseline="0" dirty="0" smtClean="0"/>
                        <a:t>-</a:t>
                      </a:r>
                      <a:r>
                        <a:rPr lang="en-US" dirty="0" smtClean="0"/>
                        <a:t>Store Room, Balcony, Back Door, Garage / car</a:t>
                      </a:r>
                      <a:r>
                        <a:rPr lang="en-US" baseline="0" dirty="0" smtClean="0"/>
                        <a:t> park, Boundary Wall etc from the comforts of the home.</a:t>
                      </a:r>
                      <a:endParaRPr lang="en-US" dirty="0" smtClean="0"/>
                    </a:p>
                  </a:txBody>
                  <a:tcPr anchor="ctr"/>
                </a:tc>
              </a:tr>
              <a:tr h="1009654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Supports 3</a:t>
                      </a:r>
                      <a:r>
                        <a:rPr lang="en-US" baseline="0" dirty="0" smtClean="0"/>
                        <a:t> Indoor Monitors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Answer visitor call form anywhere in the house. </a:t>
                      </a:r>
                      <a:r>
                        <a:rPr lang="en-US" b="1" dirty="0" smtClean="0"/>
                        <a:t>Extend monitoring capability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aseline="0" dirty="0" smtClean="0"/>
                        <a:t>to Study Room, Kitchen, Bedroom etc</a:t>
                      </a:r>
                      <a:endParaRPr lang="en-US" dirty="0" smtClean="0"/>
                    </a:p>
                  </a:txBody>
                  <a:tcPr anchor="ctr"/>
                </a:tc>
              </a:tr>
              <a:tr h="706758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Supports</a:t>
                      </a:r>
                      <a:r>
                        <a:rPr lang="en-US" baseline="0" dirty="0" smtClean="0"/>
                        <a:t> SD to capture photographs and record videos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View, Copy, e-mail, </a:t>
                      </a:r>
                      <a:r>
                        <a:rPr lang="en-US" b="1" dirty="0" smtClean="0"/>
                        <a:t>manage visitor photographs</a:t>
                      </a:r>
                      <a:r>
                        <a:rPr lang="en-US" dirty="0" smtClean="0"/>
                        <a:t> and</a:t>
                      </a:r>
                      <a:r>
                        <a:rPr lang="en-US" baseline="0" dirty="0" smtClean="0"/>
                        <a:t> video clip using SD card</a:t>
                      </a:r>
                      <a:endParaRPr lang="en-US" dirty="0" smtClean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1" name="Picture 10" descr="s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0" y="0"/>
            <a:ext cx="3714750" cy="62068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979712" cy="56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0" y="0"/>
            <a:ext cx="3714750" cy="620688"/>
          </a:xfrm>
          <a:prstGeom prst="rect">
            <a:avLst/>
          </a:prstGeom>
        </p:spPr>
      </p:pic>
      <p:graphicFrame>
        <p:nvGraphicFramePr>
          <p:cNvPr id="5" name="Content Placeholder 9"/>
          <p:cNvGraphicFramePr>
            <a:graphicFrameLocks/>
          </p:cNvGraphicFramePr>
          <p:nvPr/>
        </p:nvGraphicFramePr>
        <p:xfrm>
          <a:off x="251520" y="836712"/>
          <a:ext cx="8640960" cy="3422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j-lt"/>
                        </a:rPr>
                        <a:t>Feature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j-lt"/>
                        </a:rPr>
                        <a:t>Benefit to the Customer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1839997">
                <a:tc>
                  <a:txBody>
                    <a:bodyPr/>
                    <a:lstStyle/>
                    <a:p>
                      <a:r>
                        <a:rPr lang="en-US" dirty="0" smtClean="0"/>
                        <a:t>Call</a:t>
                      </a:r>
                      <a:r>
                        <a:rPr lang="en-US" baseline="0" dirty="0" smtClean="0"/>
                        <a:t> Forward using Landline Telephone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Forward calls </a:t>
                      </a:r>
                      <a:r>
                        <a:rPr lang="en-US" dirty="0" smtClean="0"/>
                        <a:t>from the</a:t>
                      </a:r>
                      <a:r>
                        <a:rPr lang="en-US" baseline="0" dirty="0" smtClean="0"/>
                        <a:t> outdoor station </a:t>
                      </a:r>
                      <a:r>
                        <a:rPr lang="en-US" b="1" baseline="0" dirty="0" smtClean="0"/>
                        <a:t>to your mobile phone </a:t>
                      </a:r>
                      <a:r>
                        <a:rPr lang="en-US" baseline="0" dirty="0" smtClean="0"/>
                        <a:t>using landline connection</a:t>
                      </a:r>
                      <a:r>
                        <a:rPr lang="en-US" b="1" baseline="0" dirty="0" smtClean="0"/>
                        <a:t>. Talk to the visitor </a:t>
                      </a:r>
                      <a:r>
                        <a:rPr lang="en-US" baseline="0" dirty="0" smtClean="0"/>
                        <a:t>on real-time basis </a:t>
                      </a:r>
                      <a:r>
                        <a:rPr lang="en-US" b="1" baseline="0" dirty="0" smtClean="0"/>
                        <a:t>when you are away</a:t>
                      </a:r>
                      <a:r>
                        <a:rPr lang="en-US" baseline="0" dirty="0" smtClean="0"/>
                        <a:t>. Supports remote unlocking of the electronic lock.</a:t>
                      </a:r>
                      <a:endParaRPr lang="en-US" dirty="0"/>
                    </a:p>
                  </a:txBody>
                  <a:tcPr anchor="ctr"/>
                </a:tc>
              </a:tr>
              <a:tr h="1149999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Supports T.V Out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View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aseline="0" dirty="0" smtClean="0"/>
                        <a:t>Outdoor Station / CCTV </a:t>
                      </a:r>
                      <a:r>
                        <a:rPr lang="en-US" b="1" baseline="0" dirty="0" smtClean="0"/>
                        <a:t>video feed on Television </a:t>
                      </a:r>
                      <a:r>
                        <a:rPr lang="en-US" baseline="0" dirty="0" smtClean="0"/>
                        <a:t>at a flip of a channel, without walking down to the indoor unit.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979712" cy="56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977" y="2060848"/>
            <a:ext cx="8606045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1028700" y="1268760"/>
            <a:ext cx="7086600" cy="76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000" b="1" dirty="0" smtClean="0">
                <a:latin typeface="Century Gothic" pitchFamily="34" charset="0"/>
                <a:ea typeface="MS PGothic" pitchFamily="34" charset="-128"/>
                <a:cs typeface="Arial" pitchFamily="34" charset="0"/>
              </a:rPr>
              <a:t>System Diagram</a:t>
            </a:r>
            <a:endParaRPr lang="en-IN" altLang="en-US" sz="2000" b="1" dirty="0" smtClean="0">
              <a:latin typeface="Century Gothic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979712" cy="56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si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0" y="0"/>
            <a:ext cx="3714750" cy="620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i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0" y="0"/>
            <a:ext cx="3714750" cy="620688"/>
          </a:xfrm>
          <a:prstGeom prst="rect">
            <a:avLst/>
          </a:prstGeom>
        </p:spPr>
      </p:pic>
      <p:grpSp>
        <p:nvGrpSpPr>
          <p:cNvPr id="2" name="Group 11"/>
          <p:cNvGrpSpPr/>
          <p:nvPr/>
        </p:nvGrpSpPr>
        <p:grpSpPr>
          <a:xfrm>
            <a:off x="1187624" y="1124744"/>
            <a:ext cx="7488832" cy="3780420"/>
            <a:chOff x="179512" y="1952836"/>
            <a:chExt cx="5995751" cy="3281613"/>
          </a:xfrm>
        </p:grpSpPr>
        <p:pic>
          <p:nvPicPr>
            <p:cNvPr id="1031" name="Picture 7" descr="D:\Work\NPI\New VDP\Final Design\High Res Images\QV-IDS4718_render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2615" y="1952836"/>
              <a:ext cx="5832648" cy="3281613"/>
            </a:xfrm>
            <a:prstGeom prst="rect">
              <a:avLst/>
            </a:prstGeom>
            <a:noFill/>
          </p:spPr>
        </p:pic>
        <p:pic>
          <p:nvPicPr>
            <p:cNvPr id="1032" name="Picture 8" descr="D:\Work\NPI\New VDP\Final Design\High Res Images\ODS404.png"/>
            <p:cNvPicPr>
              <a:picLocks noChangeAspect="1" noChangeArrowheads="1"/>
            </p:cNvPicPr>
            <p:nvPr/>
          </p:nvPicPr>
          <p:blipFill>
            <a:blip r:embed="rId4" cstate="print"/>
            <a:srcRect r="16688"/>
            <a:stretch>
              <a:fillRect/>
            </a:stretch>
          </p:blipFill>
          <p:spPr bwMode="auto">
            <a:xfrm>
              <a:off x="179512" y="3032956"/>
              <a:ext cx="1584176" cy="2088232"/>
            </a:xfrm>
            <a:prstGeom prst="rect">
              <a:avLst/>
            </a:prstGeom>
            <a:noFill/>
          </p:spPr>
        </p:pic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1979712" cy="56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267744" y="507589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SEETHRU 7” Color Hands-free VDP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4092" y="5555180"/>
            <a:ext cx="2915816" cy="82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308</Words>
  <Application>Microsoft Office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Sushant Bhargava</dc:creator>
  <cp:lastModifiedBy>Mehernosh B. Pithawala</cp:lastModifiedBy>
  <cp:revision>8</cp:revision>
  <dcterms:created xsi:type="dcterms:W3CDTF">2014-08-13T03:08:24Z</dcterms:created>
  <dcterms:modified xsi:type="dcterms:W3CDTF">2014-10-02T12:00:02Z</dcterms:modified>
</cp:coreProperties>
</file>